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91" r:id="rId15"/>
    <p:sldId id="271" r:id="rId16"/>
    <p:sldId id="272" r:id="rId17"/>
    <p:sldId id="273" r:id="rId18"/>
    <p:sldId id="274" r:id="rId19"/>
    <p:sldId id="275" r:id="rId20"/>
    <p:sldId id="276" r:id="rId21"/>
    <p:sldId id="267" r:id="rId22"/>
  </p:sldIdLst>
  <p:sldSz cx="18288000" cy="10287000"/>
  <p:notesSz cx="6858000" cy="9144000"/>
  <p:embeddedFontLst>
    <p:embeddedFont>
      <p:font typeface="Agrandir Medium" pitchFamily="2" charset="77"/>
      <p:regular r:id="rId24"/>
    </p:embeddedFont>
    <p:embeddedFont>
      <p:font typeface="Public Sans" pitchFamily="2" charset="7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AE4"/>
    <a:srgbClr val="B6F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507C5-580D-8340-B181-75202F71B649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CF5AA-1060-7D48-95D8-60BBBD9D4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3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CF5AA-1060-7D48-95D8-60BBBD9D41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88296" y="2849613"/>
            <a:ext cx="7527889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089"/>
              </a:lnSpc>
            </a:pPr>
            <a:r>
              <a:rPr lang="en-US" sz="11551" b="1" spc="-1108" dirty="0">
                <a:solidFill>
                  <a:srgbClr val="156669"/>
                </a:solidFill>
                <a:latin typeface="Public Sans"/>
              </a:rPr>
              <a:t>BayMax</a:t>
            </a:r>
            <a:r>
              <a:rPr lang="en-US" sz="11551" spc="-1108" dirty="0">
                <a:solidFill>
                  <a:srgbClr val="156669"/>
                </a:solidFill>
                <a:latin typeface="Public Sans"/>
              </a:rPr>
              <a:t> </a:t>
            </a:r>
            <a:endParaRPr lang="en-US" sz="11551" b="1" spc="-1108" dirty="0">
              <a:solidFill>
                <a:srgbClr val="156669"/>
              </a:solidFill>
              <a:latin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38187" y="4548702"/>
            <a:ext cx="752788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26"/>
              </a:lnSpc>
            </a:pPr>
            <a:r>
              <a:rPr lang="en-US" sz="4545" spc="-372" dirty="0">
                <a:solidFill>
                  <a:srgbClr val="156669"/>
                </a:solidFill>
                <a:latin typeface="Public Sans"/>
              </a:rPr>
              <a:t>Your healthcare companion </a:t>
            </a:r>
            <a:r>
              <a:rPr lang="en-US" sz="4545" spc="-372" dirty="0">
                <a:solidFill>
                  <a:srgbClr val="156669"/>
                </a:solidFill>
                <a:latin typeface="Public Sans"/>
                <a:sym typeface="Wingdings" pitchFamily="2" charset="2"/>
              </a:rPr>
              <a:t>!</a:t>
            </a:r>
            <a:endParaRPr lang="en-US" sz="4545" spc="-372" dirty="0">
              <a:solidFill>
                <a:srgbClr val="156669"/>
              </a:solidFill>
              <a:latin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8" y="6380906"/>
            <a:ext cx="7527889" cy="3222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3600" b="1" spc="-246" dirty="0">
                <a:solidFill>
                  <a:srgbClr val="156669"/>
                </a:solidFill>
                <a:latin typeface="Public Sans"/>
              </a:rPr>
              <a:t>Independent Study Project By:</a:t>
            </a:r>
            <a:br>
              <a:rPr lang="en-US" sz="3600" b="1" spc="-246" dirty="0">
                <a:solidFill>
                  <a:srgbClr val="156669"/>
                </a:solidFill>
                <a:latin typeface="Public Sans"/>
              </a:rPr>
            </a:br>
            <a:r>
              <a:rPr lang="en-US" sz="3600" b="1" spc="-246" dirty="0">
                <a:solidFill>
                  <a:srgbClr val="156669"/>
                </a:solidFill>
                <a:latin typeface="Public Sans"/>
              </a:rPr>
              <a:t>Manasvini Nittala</a:t>
            </a:r>
          </a:p>
          <a:p>
            <a:pPr marL="0" lvl="0" indent="0">
              <a:lnSpc>
                <a:spcPct val="150000"/>
              </a:lnSpc>
            </a:pPr>
            <a:r>
              <a:rPr lang="en-US" sz="700" b="1" spc="-246" dirty="0">
                <a:solidFill>
                  <a:srgbClr val="156669"/>
                </a:solidFill>
                <a:latin typeface="Public Sans"/>
              </a:rPr>
              <a:t> </a:t>
            </a:r>
            <a:r>
              <a:rPr lang="en-US" sz="3600" b="1" spc="-246" dirty="0">
                <a:solidFill>
                  <a:srgbClr val="156669"/>
                </a:solidFill>
                <a:latin typeface="Public Sans"/>
              </a:rPr>
              <a:t>NET ID : mn777</a:t>
            </a:r>
          </a:p>
          <a:p>
            <a:pPr marL="0" lvl="0" indent="0">
              <a:lnSpc>
                <a:spcPct val="150000"/>
              </a:lnSpc>
            </a:pPr>
            <a:r>
              <a:rPr lang="en-US" sz="3600" b="1" spc="-246" dirty="0">
                <a:solidFill>
                  <a:srgbClr val="156669"/>
                </a:solidFill>
                <a:latin typeface="Public Sans"/>
              </a:rPr>
              <a:t>mn777@rutgers.edu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A6DCB-CBE2-D5DD-9459-782EFB517F27}"/>
              </a:ext>
            </a:extLst>
          </p:cNvPr>
          <p:cNvSpPr txBox="1"/>
          <p:nvPr/>
        </p:nvSpPr>
        <p:spPr>
          <a:xfrm>
            <a:off x="6513095" y="3561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4B5818E-7DF7-59ED-40B6-206F7665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1" y="2422859"/>
            <a:ext cx="8349586" cy="521849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890E669-9363-661D-4476-BAADAEEE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86" y="2440906"/>
            <a:ext cx="7924800" cy="52004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967AF9-7408-FABB-01C4-9375A52EBB22}"/>
              </a:ext>
            </a:extLst>
          </p:cNvPr>
          <p:cNvSpPr txBox="1"/>
          <p:nvPr/>
        </p:nvSpPr>
        <p:spPr>
          <a:xfrm>
            <a:off x="7848600" y="7830052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Registering a user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F408A66-218E-A730-9A64-5EF24DACC6D7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644334-F65D-755E-0BC3-88F57F42B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5441"/>
            <a:ext cx="6217920" cy="3886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721081-4B85-09C3-0888-A7A0BB1BF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69426"/>
            <a:ext cx="6217920" cy="38862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742401-F007-40C0-7D24-9F00A515B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76900"/>
            <a:ext cx="6217920" cy="38862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2F6141-5AFB-1EFE-BA2D-0FA0C5612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5" y="5682916"/>
            <a:ext cx="6217920" cy="388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D74E9-6BC4-3B09-C66C-4089393450F4}"/>
              </a:ext>
            </a:extLst>
          </p:cNvPr>
          <p:cNvSpPr txBox="1"/>
          <p:nvPr/>
        </p:nvSpPr>
        <p:spPr>
          <a:xfrm>
            <a:off x="13914120" y="514350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Logging In and Creating a profile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FCEC209-86BD-B3CF-7B6C-038C2008D202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5</a:t>
            </a:r>
          </a:p>
        </p:txBody>
      </p:sp>
    </p:spTree>
    <p:extLst>
      <p:ext uri="{BB962C8B-B14F-4D97-AF65-F5344CB8AC3E}">
        <p14:creationId xmlns:p14="http://schemas.microsoft.com/office/powerpoint/2010/main" val="334210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D3BB52-7531-AB9D-E860-859CCD143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7772400" cy="485775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9935194-C6DC-30EF-6271-F6B10D3E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89" y="1790700"/>
            <a:ext cx="7772400" cy="4857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B58ECE-4355-B0F7-7336-C0698B964765}"/>
              </a:ext>
            </a:extLst>
          </p:cNvPr>
          <p:cNvSpPr txBox="1"/>
          <p:nvPr/>
        </p:nvSpPr>
        <p:spPr>
          <a:xfrm>
            <a:off x="7315200" y="720090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Disease Prediction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26AAC10-AADB-62E1-1AF8-E1B3B7E866CF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247AC5-BBB9-4586-80DA-567DB60D2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7772400" cy="48577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00FCB6D-33D0-968B-F04C-E154672C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73179"/>
            <a:ext cx="7772400" cy="4857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F7024-5411-15FA-6791-6C58F3C6EEB3}"/>
              </a:ext>
            </a:extLst>
          </p:cNvPr>
          <p:cNvSpPr txBox="1"/>
          <p:nvPr/>
        </p:nvSpPr>
        <p:spPr>
          <a:xfrm>
            <a:off x="7086600" y="7240436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Requesting Appointment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DF17CC8-AD7A-C204-4633-B6EDD8969AEE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7</a:t>
            </a:r>
          </a:p>
        </p:txBody>
      </p:sp>
    </p:spTree>
    <p:extLst>
      <p:ext uri="{BB962C8B-B14F-4D97-AF65-F5344CB8AC3E}">
        <p14:creationId xmlns:p14="http://schemas.microsoft.com/office/powerpoint/2010/main" val="138628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DOCTOR OUTPUT PT. 1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13DFEB-B245-D1C2-C92C-85FA713E4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43100"/>
            <a:ext cx="8168640" cy="53965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3228EC-33C7-6B60-4BA3-6D69F416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42" y="1943100"/>
            <a:ext cx="8534400" cy="539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756E0-F04E-A9C1-FB73-C3C9319702C4}"/>
              </a:ext>
            </a:extLst>
          </p:cNvPr>
          <p:cNvSpPr txBox="1"/>
          <p:nvPr/>
        </p:nvSpPr>
        <p:spPr>
          <a:xfrm>
            <a:off x="6607342" y="773430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Registering and log  in as a doctor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965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DOCTOR OUTPUT PT. 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17A798-5DA4-471F-3C1D-E6CF2282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7900"/>
            <a:ext cx="8610600" cy="53816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654422-90FA-AB84-F9DD-26C0FD57A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247900"/>
            <a:ext cx="8077200" cy="5381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016D5-A46B-70BC-6807-3E44CF0E95D0}"/>
              </a:ext>
            </a:extLst>
          </p:cNvPr>
          <p:cNvSpPr txBox="1"/>
          <p:nvPr/>
        </p:nvSpPr>
        <p:spPr>
          <a:xfrm>
            <a:off x="6477000" y="7984457"/>
            <a:ext cx="5791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Doctor recommending drugs to patients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9403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DOCTOR OUTPUT PT. 3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99A47E-7CF7-6785-F33E-BFC6015E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95500"/>
            <a:ext cx="7772400" cy="48577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6FBC847-8BD4-FB9B-0D94-7E859A3E6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117558"/>
            <a:ext cx="7772400" cy="4857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81CF8-8B06-3693-F74E-34DE1B67B397}"/>
              </a:ext>
            </a:extLst>
          </p:cNvPr>
          <p:cNvSpPr txBox="1"/>
          <p:nvPr/>
        </p:nvSpPr>
        <p:spPr>
          <a:xfrm>
            <a:off x="7086600" y="7467552"/>
            <a:ext cx="5791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Doctor setting appointments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767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8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7E826D-4176-BFB4-38B9-9B277BF26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19300"/>
            <a:ext cx="8458200" cy="52863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ADF69B-2B1A-0F44-A162-5C98746BB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19299"/>
            <a:ext cx="8458200" cy="5286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96FDB-D7E6-5827-57AC-0281D625A8A9}"/>
              </a:ext>
            </a:extLst>
          </p:cNvPr>
          <p:cNvSpPr txBox="1"/>
          <p:nvPr/>
        </p:nvSpPr>
        <p:spPr>
          <a:xfrm>
            <a:off x="5105400" y="7874528"/>
            <a:ext cx="105918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Patient being able to view recommended drugs and appointments set by Doctor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6106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283156" y="665748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FUTURE WORK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C13340E-5F35-13AB-D678-B8B83FA6EB42}"/>
              </a:ext>
            </a:extLst>
          </p:cNvPr>
          <p:cNvGrpSpPr/>
          <p:nvPr/>
        </p:nvGrpSpPr>
        <p:grpSpPr>
          <a:xfrm>
            <a:off x="533400" y="4843674"/>
            <a:ext cx="5276675" cy="4821694"/>
            <a:chOff x="0" y="0"/>
            <a:chExt cx="1721972" cy="157349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CF3747F-7E26-8383-1E73-6D7FAFFA617B}"/>
                </a:ext>
              </a:extLst>
            </p:cNvPr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4EECEEB-6270-BFA6-E6ED-BEB1FBE35AB3}"/>
                </a:ext>
              </a:extLst>
            </p:cNvPr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A144C68A-94AC-BB65-19D9-9CB69C551DA4}"/>
              </a:ext>
            </a:extLst>
          </p:cNvPr>
          <p:cNvGrpSpPr/>
          <p:nvPr/>
        </p:nvGrpSpPr>
        <p:grpSpPr>
          <a:xfrm>
            <a:off x="6505662" y="1866900"/>
            <a:ext cx="5276675" cy="4821694"/>
            <a:chOff x="0" y="0"/>
            <a:chExt cx="1721972" cy="157349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6C4FF5F7-4F2B-DAE9-A8FB-4CE27912F5EA}"/>
                </a:ext>
              </a:extLst>
            </p:cNvPr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EA4627D-89EF-04D6-39DE-52F092C3A746}"/>
                </a:ext>
              </a:extLst>
            </p:cNvPr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3C54ECCD-8570-7E45-4C59-81E370425381}"/>
              </a:ext>
            </a:extLst>
          </p:cNvPr>
          <p:cNvGrpSpPr/>
          <p:nvPr/>
        </p:nvGrpSpPr>
        <p:grpSpPr>
          <a:xfrm>
            <a:off x="12477925" y="4843674"/>
            <a:ext cx="5276675" cy="4821694"/>
            <a:chOff x="0" y="0"/>
            <a:chExt cx="1721972" cy="1573495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DD594221-B26B-190A-797E-16E018CE5EAA}"/>
                </a:ext>
              </a:extLst>
            </p:cNvPr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522E1BF-A782-6423-F885-F715B4DF6CC0}"/>
                </a:ext>
              </a:extLst>
            </p:cNvPr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58A8E3-8B83-F01C-0C15-043D534CA9CD}"/>
              </a:ext>
            </a:extLst>
          </p:cNvPr>
          <p:cNvSpPr txBox="1"/>
          <p:nvPr/>
        </p:nvSpPr>
        <p:spPr>
          <a:xfrm>
            <a:off x="671763" y="5047574"/>
            <a:ext cx="5015991" cy="504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56669"/>
                </a:solidFill>
                <a:latin typeface="Agrandir Medium"/>
              </a:rPr>
              <a:t>Advanced Disease Treatments Integration: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Investigate integrating advanced and specific disease treatments, focusing on conditions like cancer, tumors, and other specialized medical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Incorporate cutting-edge treatment protocols and personalized care plans and insurance plans into the BayMax platform.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7E53D-88CB-BE41-A140-688618CECAB9}"/>
              </a:ext>
            </a:extLst>
          </p:cNvPr>
          <p:cNvSpPr txBox="1"/>
          <p:nvPr/>
        </p:nvSpPr>
        <p:spPr>
          <a:xfrm>
            <a:off x="6819900" y="2316565"/>
            <a:ext cx="4648200" cy="471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56669"/>
                </a:solidFill>
                <a:latin typeface="Agrandir Medium"/>
              </a:rPr>
              <a:t>Dynamic Drug Recommendation System: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Develop a more dynamic drug recommendation system by incorporating patient history, genetic information, and potential drug interactions for more accurate and personalized suggestions.</a:t>
            </a:r>
          </a:p>
          <a:p>
            <a:pPr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C214C-F6C7-23D0-9A6A-3B79A8C11921}"/>
              </a:ext>
            </a:extLst>
          </p:cNvPr>
          <p:cNvSpPr txBox="1"/>
          <p:nvPr/>
        </p:nvSpPr>
        <p:spPr>
          <a:xfrm>
            <a:off x="12756067" y="5206272"/>
            <a:ext cx="4648200" cy="471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56669"/>
                </a:solidFill>
                <a:latin typeface="Agrandir Medium"/>
              </a:rPr>
              <a:t>X-ray Reading and Report Processing::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Implement a feature allowing patients to upload medical reports, specifically focusing on X-ray images.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Integrate machine learning algorithms for automated X-ray analysis to assist healthcare providers in diagnostics.</a:t>
            </a:r>
          </a:p>
          <a:p>
            <a:pPr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4308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CONCLUSION</a:t>
            </a:r>
          </a:p>
        </p:txBody>
      </p:sp>
      <p:pic>
        <p:nvPicPr>
          <p:cNvPr id="1026" name="Picture 2" descr="Doctor Patient Cartoon Images - Free Download on Freepik">
            <a:extLst>
              <a:ext uri="{FF2B5EF4-FFF2-40B4-BE49-F238E27FC236}">
                <a16:creationId xmlns:a16="http://schemas.microsoft.com/office/drawing/2014/main" id="{AFDD0084-0863-1C07-38E2-0CE8E0DB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201930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F53D15E-956D-DE7A-6B8C-5072B3B03E8A}"/>
              </a:ext>
            </a:extLst>
          </p:cNvPr>
          <p:cNvSpPr txBox="1"/>
          <p:nvPr/>
        </p:nvSpPr>
        <p:spPr>
          <a:xfrm>
            <a:off x="719346" y="2230921"/>
            <a:ext cx="9262854" cy="688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BayMax represents a shift in healthcare, seamlessly merging advanced technology with medical insights to provide accessible and personalized healthcare solutions.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The project's success lies in integrating robust disease prediction models and dynamic drug recommendation systems, offering users a proactive approach to health management.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Future work, including integrating specialized disease treatments and diagnostic image processing, positions BayMax as an evolving healthcare ecosystem ready to meet diverse medical needs.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BayMax envisions a future where technology empowers individuals, fosters collaboration with healthcare professionals, and contributes to positive changes in healthcare delivery worldwide.</a:t>
            </a:r>
          </a:p>
        </p:txBody>
      </p:sp>
    </p:spTree>
    <p:extLst>
      <p:ext uri="{BB962C8B-B14F-4D97-AF65-F5344CB8AC3E}">
        <p14:creationId xmlns:p14="http://schemas.microsoft.com/office/powerpoint/2010/main" val="250350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9707" y="1200150"/>
            <a:ext cx="14148585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7999" b="1" dirty="0">
                <a:solidFill>
                  <a:srgbClr val="156669"/>
                </a:solidFill>
                <a:latin typeface="Public Sans"/>
              </a:rPr>
              <a:t>TABLE  OF  CONTENTS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C520371-9AF0-A74B-7EF2-E3969AF03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42387"/>
              </p:ext>
            </p:extLst>
          </p:nvPr>
        </p:nvGraphicFramePr>
        <p:xfrm>
          <a:off x="2590800" y="2781300"/>
          <a:ext cx="13338044" cy="57201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69022">
                  <a:extLst>
                    <a:ext uri="{9D8B030D-6E8A-4147-A177-3AD203B41FA5}">
                      <a16:colId xmlns:a16="http://schemas.microsoft.com/office/drawing/2014/main" val="3246328523"/>
                    </a:ext>
                  </a:extLst>
                </a:gridCol>
                <a:gridCol w="6669022">
                  <a:extLst>
                    <a:ext uri="{9D8B030D-6E8A-4147-A177-3AD203B41FA5}">
                      <a16:colId xmlns:a16="http://schemas.microsoft.com/office/drawing/2014/main" val="3414990249"/>
                    </a:ext>
                  </a:extLst>
                </a:gridCol>
              </a:tblGrid>
              <a:tr h="1449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Introduction</a:t>
                      </a:r>
                    </a:p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algn="ctr"/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Outputs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16947"/>
                  </a:ext>
                </a:extLst>
              </a:tr>
              <a:tr h="1449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Motivation</a:t>
                      </a:r>
                    </a:p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algn="ctr"/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Future Work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933186"/>
                  </a:ext>
                </a:extLst>
              </a:tr>
              <a:tr h="1449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Outline</a:t>
                      </a:r>
                    </a:p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algn="ctr"/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Conclusion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570223"/>
                  </a:ext>
                </a:extLst>
              </a:tr>
              <a:tr h="1104611">
                <a:tc>
                  <a:txBody>
                    <a:bodyPr/>
                    <a:lstStyle/>
                    <a:p>
                      <a:pPr algn="ctr"/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algn="ctr"/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Model</a:t>
                      </a:r>
                    </a:p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u="none" strike="noStrike" dirty="0">
                        <a:solidFill>
                          <a:srgbClr val="156669"/>
                        </a:solidFill>
                        <a:latin typeface="Agrandir Medium"/>
                      </a:endParaRPr>
                    </a:p>
                    <a:p>
                      <a:pPr algn="ctr"/>
                      <a:r>
                        <a:rPr lang="en-US" sz="2800" b="1" u="none" strike="noStrike" dirty="0">
                          <a:solidFill>
                            <a:srgbClr val="156669"/>
                          </a:solidFill>
                          <a:latin typeface="Agrandir Medium"/>
                        </a:rPr>
                        <a:t>References</a:t>
                      </a:r>
                    </a:p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254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9D43BA3-4B1F-9056-492C-363056F1A5BA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REFERENCES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2373A8F-0712-4C91-4BA9-1AA735775704}"/>
              </a:ext>
            </a:extLst>
          </p:cNvPr>
          <p:cNvSpPr txBox="1"/>
          <p:nvPr/>
        </p:nvSpPr>
        <p:spPr>
          <a:xfrm>
            <a:off x="719346" y="2230921"/>
            <a:ext cx="16806654" cy="5501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[1] Shahadat Uddin1* ,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Arif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Khan1,2, Md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Ekramul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Hossain1 and Mohammad Ali Moni3, “Comparing different supervised machine learning algorithms for disease prediction”, 2019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[2]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Kedar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Pingale1, Sushant Surwase2, Vaibhav Kulkarni3, Saurabh Sarage4, Prof. Abhijeet Karve5, “Disease Prediction using Machine Learning”, December 2019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56669"/>
                </a:solidFill>
                <a:latin typeface="Agrandir Medium"/>
              </a:rPr>
              <a:t>[3]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K.Sowmya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,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Saragadam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Sridhar, “Drug Recommendation System Using Machine Learning Based On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Tf-idffeature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Extraction </a:t>
            </a:r>
            <a:r>
              <a:rPr lang="en-US" sz="2000" dirty="0" err="1">
                <a:solidFill>
                  <a:srgbClr val="156669"/>
                </a:solidFill>
                <a:latin typeface="Agrandir Medium"/>
              </a:rPr>
              <a:t>Process”,July</a:t>
            </a:r>
            <a:r>
              <a:rPr lang="en-US" sz="2000" dirty="0">
                <a:solidFill>
                  <a:srgbClr val="156669"/>
                </a:solidFill>
                <a:latin typeface="Agrandir Medium"/>
              </a:rPr>
              <a:t> 2023 </a:t>
            </a:r>
          </a:p>
          <a:p>
            <a:pPr algn="just">
              <a:lnSpc>
                <a:spcPct val="150000"/>
              </a:lnSpc>
            </a:pPr>
            <a:br>
              <a:rPr lang="en-US" sz="2000" dirty="0">
                <a:solidFill>
                  <a:srgbClr val="156669"/>
                </a:solidFill>
                <a:latin typeface="Agrandir Medium"/>
              </a:rPr>
            </a:b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867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111407" y="1746467"/>
            <a:ext cx="6907091" cy="6794065"/>
          </a:xfrm>
          <a:custGeom>
            <a:avLst/>
            <a:gdLst/>
            <a:ahLst/>
            <a:cxnLst/>
            <a:rect l="l" t="t" r="r" b="b"/>
            <a:pathLst>
              <a:path w="6907091" h="6794065">
                <a:moveTo>
                  <a:pt x="0" y="0"/>
                </a:moveTo>
                <a:lnTo>
                  <a:pt x="6907090" y="0"/>
                </a:lnTo>
                <a:lnTo>
                  <a:pt x="6907090" y="6794066"/>
                </a:lnTo>
                <a:lnTo>
                  <a:pt x="0" y="67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57"/>
              </a:lnSpc>
            </a:pPr>
            <a:r>
              <a:rPr lang="en-US" sz="14852" spc="-1425">
                <a:solidFill>
                  <a:srgbClr val="156669"/>
                </a:solidFill>
                <a:latin typeface="Public Sans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50773" y="581539"/>
            <a:ext cx="779459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b="1" dirty="0">
                <a:solidFill>
                  <a:srgbClr val="156669"/>
                </a:solidFill>
                <a:latin typeface="Public San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9346" y="2230921"/>
            <a:ext cx="9262854" cy="6517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6669"/>
                </a:solidFill>
                <a:latin typeface="Agrandir Medium"/>
              </a:rPr>
              <a:t>In the BayMax Django web application, two pivotal models, the Disease Prediction Model, and the Drug Name Recommendation Model, seamlessly integrate to enhance healthcare interactions.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6669"/>
                </a:solidFill>
                <a:latin typeface="Agrandir Medium"/>
              </a:rPr>
              <a:t>The Patient Dashboard employs the Disease Prediction Model, offering users proactive health insights for anticipating potential ailments.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6669"/>
                </a:solidFill>
                <a:latin typeface="Agrandir Medium"/>
              </a:rPr>
              <a:t>Simultaneously, the Doctor Dashboard utilizes the Drug Name Recommendation Model, employing machine learning to suggest optimal drug names for personalized treatment plans.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56669"/>
                </a:solidFill>
                <a:latin typeface="Agrandir Medium"/>
              </a:rPr>
              <a:t>To address misunderstandings, patients can effortlessly request appointments with healthcare providers, ensuring a human touch in the era of AI-driven healthcare solutions.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156669"/>
              </a:solidFill>
              <a:latin typeface="Agrandir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363200" y="1790700"/>
            <a:ext cx="6896100" cy="6636663"/>
            <a:chOff x="0" y="0"/>
            <a:chExt cx="5580380" cy="5052060"/>
          </a:xfrm>
        </p:grpSpPr>
        <p:sp>
          <p:nvSpPr>
            <p:cNvPr id="5" name="Freeform 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r="-179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08713" y="800100"/>
            <a:ext cx="792480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b="1" dirty="0">
                <a:solidFill>
                  <a:srgbClr val="156669"/>
                </a:solidFill>
                <a:latin typeface="Public Sans"/>
              </a:rPr>
              <a:t>MOTIVATION</a:t>
            </a:r>
            <a:endParaRPr lang="en-US" sz="7999" dirty="0">
              <a:solidFill>
                <a:srgbClr val="156669"/>
              </a:solidFill>
              <a:latin typeface="Public Sans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21C787BD-E768-DC7D-4773-A6B570B9C2E0}"/>
              </a:ext>
            </a:extLst>
          </p:cNvPr>
          <p:cNvSpPr/>
          <p:nvPr/>
        </p:nvSpPr>
        <p:spPr>
          <a:xfrm>
            <a:off x="10207727" y="2201071"/>
            <a:ext cx="7051573" cy="5884858"/>
          </a:xfrm>
          <a:custGeom>
            <a:avLst/>
            <a:gdLst/>
            <a:ahLst/>
            <a:cxnLst/>
            <a:rect l="l" t="t" r="r" b="b"/>
            <a:pathLst>
              <a:path w="7051573" h="5884858">
                <a:moveTo>
                  <a:pt x="0" y="0"/>
                </a:moveTo>
                <a:lnTo>
                  <a:pt x="7051573" y="0"/>
                </a:lnTo>
                <a:lnTo>
                  <a:pt x="7051573" y="5884858"/>
                </a:lnTo>
                <a:lnTo>
                  <a:pt x="0" y="5884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1422D-28D4-97E3-0D0A-F64E1A56579A}"/>
              </a:ext>
            </a:extLst>
          </p:cNvPr>
          <p:cNvSpPr txBox="1"/>
          <p:nvPr/>
        </p:nvSpPr>
        <p:spPr>
          <a:xfrm>
            <a:off x="609600" y="2191045"/>
            <a:ext cx="9144000" cy="7811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u="none" strike="noStrike" dirty="0">
                <a:solidFill>
                  <a:srgbClr val="156669"/>
                </a:solidFill>
                <a:latin typeface="Agrandir Medium"/>
              </a:rPr>
              <a:t>Facilitates Easy Home Diagnoses: </a:t>
            </a:r>
            <a:r>
              <a:rPr lang="en-US" sz="2200" u="none" strike="noStrike" dirty="0">
                <a:solidFill>
                  <a:srgbClr val="156669"/>
                </a:solidFill>
                <a:latin typeface="Agrandir Medium"/>
              </a:rPr>
              <a:t>BayMax empowers individuals to conduct preliminary health assessments from the comfort of their homes, streamlining the diagnostic process and reducing the need for hospital visits.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u="none" strike="noStrike" dirty="0">
                <a:solidFill>
                  <a:srgbClr val="156669"/>
                </a:solidFill>
                <a:latin typeface="Agrandir Medium"/>
              </a:rPr>
              <a:t>Optimizes Drug Prescriptions: </a:t>
            </a:r>
            <a:r>
              <a:rPr lang="en-US" sz="2200" u="none" strike="noStrike" dirty="0">
                <a:solidFill>
                  <a:srgbClr val="156669"/>
                </a:solidFill>
                <a:latin typeface="Agrandir Medium"/>
              </a:rPr>
              <a:t>Through advanced machine learning, BayMax's Drug Name Recommendation Model ensures personalized and optimized drug prescriptions, enhancing the efficacy of treatment plans.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b="1" u="none" strike="noStrike" dirty="0">
                <a:solidFill>
                  <a:srgbClr val="156669"/>
                </a:solidFill>
                <a:latin typeface="Agrandir Medium"/>
              </a:rPr>
              <a:t>Seamless Communication Channels: </a:t>
            </a:r>
            <a:r>
              <a:rPr lang="en-US" sz="2200" u="none" strike="noStrike" dirty="0">
                <a:solidFill>
                  <a:srgbClr val="156669"/>
                </a:solidFill>
                <a:latin typeface="Agrandir Medium"/>
              </a:rPr>
              <a:t>BayMax establishes direct communication channels between patients and healthcare providers, fostering a bridge for clarifications and appointments and promoting a patient-centric approach to healthcare.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lvl="0" indent="-342900" algn="just">
              <a:lnSpc>
                <a:spcPts val="21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6669"/>
              </a:solidFill>
              <a:latin typeface="Agrandir Medium"/>
            </a:endParaRPr>
          </a:p>
          <a:p>
            <a:pPr marL="342900" lvl="0" indent="-342900" algn="just">
              <a:lnSpc>
                <a:spcPts val="21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trike="noStrike" dirty="0">
              <a:solidFill>
                <a:srgbClr val="156669"/>
              </a:solidFill>
              <a:latin typeface="Agrandi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66526" y="448471"/>
            <a:ext cx="855494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b="1" dirty="0">
                <a:solidFill>
                  <a:srgbClr val="156669"/>
                </a:solidFill>
                <a:latin typeface="Public Sans"/>
              </a:rPr>
              <a:t>OUTLINE</a:t>
            </a:r>
            <a:r>
              <a:rPr lang="en-US" sz="7999" b="1" spc="300" dirty="0">
                <a:solidFill>
                  <a:srgbClr val="156669"/>
                </a:solidFill>
                <a:latin typeface="Public San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E458E5-0B41-6235-356A-B1E8CBA8D7CF}"/>
              </a:ext>
            </a:extLst>
          </p:cNvPr>
          <p:cNvGrpSpPr/>
          <p:nvPr/>
        </p:nvGrpSpPr>
        <p:grpSpPr>
          <a:xfrm>
            <a:off x="675113" y="1544049"/>
            <a:ext cx="8001000" cy="2434044"/>
            <a:chOff x="0" y="0"/>
            <a:chExt cx="2213460" cy="75911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85DA22A-74B8-F0AA-4B62-1EB5AF4D6EDB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32A48A-6A09-BDCE-DA21-1D80D1FB0C47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24D43619-A37C-BB95-384C-65F0DDE8D335}"/>
              </a:ext>
            </a:extLst>
          </p:cNvPr>
          <p:cNvSpPr txBox="1"/>
          <p:nvPr/>
        </p:nvSpPr>
        <p:spPr>
          <a:xfrm>
            <a:off x="996616" y="2269338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01.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0FFDD2C8-29D4-9D7B-CC75-F00681484EAC}"/>
              </a:ext>
            </a:extLst>
          </p:cNvPr>
          <p:cNvGrpSpPr/>
          <p:nvPr/>
        </p:nvGrpSpPr>
        <p:grpSpPr>
          <a:xfrm>
            <a:off x="675112" y="4383055"/>
            <a:ext cx="8001000" cy="2434044"/>
            <a:chOff x="0" y="0"/>
            <a:chExt cx="2213460" cy="759115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FEE7574-5C0F-D836-72E5-DD7B11FBCB40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98C3602-92B6-366E-1D5F-C377CDB337CB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5">
            <a:extLst>
              <a:ext uri="{FF2B5EF4-FFF2-40B4-BE49-F238E27FC236}">
                <a16:creationId xmlns:a16="http://schemas.microsoft.com/office/drawing/2014/main" id="{D65F3719-0ADD-6E65-1CEE-57B91165D95F}"/>
              </a:ext>
            </a:extLst>
          </p:cNvPr>
          <p:cNvSpPr txBox="1"/>
          <p:nvPr/>
        </p:nvSpPr>
        <p:spPr>
          <a:xfrm>
            <a:off x="948489" y="5048990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02.</a:t>
            </a:r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9AC9D3A4-748D-153E-D9E4-A2D00FD501AC}"/>
              </a:ext>
            </a:extLst>
          </p:cNvPr>
          <p:cNvGrpSpPr/>
          <p:nvPr/>
        </p:nvGrpSpPr>
        <p:grpSpPr>
          <a:xfrm>
            <a:off x="675111" y="7234863"/>
            <a:ext cx="8001000" cy="2434044"/>
            <a:chOff x="0" y="0"/>
            <a:chExt cx="2213460" cy="759115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54B4A79-0CC7-21FB-23FD-12C7454E0A01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E5334A23-8538-2B86-0A7E-AE3223DCD5E3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3">
            <a:extLst>
              <a:ext uri="{FF2B5EF4-FFF2-40B4-BE49-F238E27FC236}">
                <a16:creationId xmlns:a16="http://schemas.microsoft.com/office/drawing/2014/main" id="{9553131B-30BC-010C-04B0-676E737D336B}"/>
              </a:ext>
            </a:extLst>
          </p:cNvPr>
          <p:cNvSpPr txBox="1"/>
          <p:nvPr/>
        </p:nvSpPr>
        <p:spPr>
          <a:xfrm>
            <a:off x="948489" y="791430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1417A3-BA3B-3B87-5192-B2912402DF40}"/>
              </a:ext>
            </a:extLst>
          </p:cNvPr>
          <p:cNvGrpSpPr/>
          <p:nvPr/>
        </p:nvGrpSpPr>
        <p:grpSpPr>
          <a:xfrm>
            <a:off x="9829800" y="1544050"/>
            <a:ext cx="8001000" cy="2434044"/>
            <a:chOff x="0" y="0"/>
            <a:chExt cx="2213460" cy="759115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CEDD2BA-B259-5EAA-4A74-578EDC0F5D39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99166D-469E-1C5B-6079-3DFC2982166E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9F4F2-45F9-AEFE-D7DD-D9D8A507E473}"/>
              </a:ext>
            </a:extLst>
          </p:cNvPr>
          <p:cNvGrpSpPr/>
          <p:nvPr/>
        </p:nvGrpSpPr>
        <p:grpSpPr>
          <a:xfrm>
            <a:off x="9813758" y="4383055"/>
            <a:ext cx="8001000" cy="2498510"/>
            <a:chOff x="0" y="0"/>
            <a:chExt cx="2213460" cy="759115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B4E4528-707E-28EE-2C12-4CF2283C1598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9874F0-97C6-82D3-B478-BBA4EE039B34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FE38C2-E712-1DE2-A338-990EE7C2BF7F}"/>
              </a:ext>
            </a:extLst>
          </p:cNvPr>
          <p:cNvGrpSpPr/>
          <p:nvPr/>
        </p:nvGrpSpPr>
        <p:grpSpPr>
          <a:xfrm>
            <a:off x="9829800" y="7234863"/>
            <a:ext cx="8001000" cy="2434044"/>
            <a:chOff x="0" y="0"/>
            <a:chExt cx="2213460" cy="75911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E6EDF2F-F121-AD8C-C39F-8AB1C10B7C2A}"/>
                </a:ext>
              </a:extLst>
            </p:cNvPr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0CBFB6-0D6C-CAF0-3B29-0EC2915452FE}"/>
                </a:ext>
              </a:extLst>
            </p:cNvPr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13">
            <a:extLst>
              <a:ext uri="{FF2B5EF4-FFF2-40B4-BE49-F238E27FC236}">
                <a16:creationId xmlns:a16="http://schemas.microsoft.com/office/drawing/2014/main" id="{36E76214-2CCA-12CF-AF6A-068C51A00D57}"/>
              </a:ext>
            </a:extLst>
          </p:cNvPr>
          <p:cNvSpPr txBox="1"/>
          <p:nvPr/>
        </p:nvSpPr>
        <p:spPr>
          <a:xfrm>
            <a:off x="10058400" y="2201779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04.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05532D8-B776-E8F9-0741-4143706162EE}"/>
              </a:ext>
            </a:extLst>
          </p:cNvPr>
          <p:cNvSpPr txBox="1"/>
          <p:nvPr/>
        </p:nvSpPr>
        <p:spPr>
          <a:xfrm>
            <a:off x="10058400" y="5143500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05.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64890113-337F-4C58-2901-7918DE567CC7}"/>
              </a:ext>
            </a:extLst>
          </p:cNvPr>
          <p:cNvSpPr txBox="1"/>
          <p:nvPr/>
        </p:nvSpPr>
        <p:spPr>
          <a:xfrm>
            <a:off x="10217934" y="8017662"/>
            <a:ext cx="18319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 dirty="0">
                <a:solidFill>
                  <a:srgbClr val="156669"/>
                </a:solidFill>
                <a:latin typeface="Public Sans"/>
              </a:rPr>
              <a:t>06.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40EBE9-724C-5735-9B6B-6FEA4D5C176F}"/>
              </a:ext>
            </a:extLst>
          </p:cNvPr>
          <p:cNvSpPr txBox="1"/>
          <p:nvPr/>
        </p:nvSpPr>
        <p:spPr>
          <a:xfrm>
            <a:off x="2357621" y="1967241"/>
            <a:ext cx="5791201" cy="162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User Registration and Authentication: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Patient and doctor registration with HTML forms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Django-based authentication for secure access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Profile creation for personalized user experiences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D6EB61-E4B7-9359-BB4B-76B6BAB597B9}"/>
              </a:ext>
            </a:extLst>
          </p:cNvPr>
          <p:cNvSpPr txBox="1"/>
          <p:nvPr/>
        </p:nvSpPr>
        <p:spPr>
          <a:xfrm>
            <a:off x="2514597" y="4634833"/>
            <a:ext cx="5791201" cy="202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Patient Dashboard: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User-friendly UI displaying relevant health information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MySQL integration for seamless data storage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Symptom input form for preliminary diagnosis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75615-EA2F-8A4B-627B-CA59A79142AC}"/>
              </a:ext>
            </a:extLst>
          </p:cNvPr>
          <p:cNvSpPr txBox="1"/>
          <p:nvPr/>
        </p:nvSpPr>
        <p:spPr>
          <a:xfrm>
            <a:off x="2514597" y="7322475"/>
            <a:ext cx="5791201" cy="241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Disease Prediction Model (ML Algorithms):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Logistic Regression, Naive Bayes, Random Forest, Decision Trees, MLP for disease prediction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Predicted results displayed on the patient dashboard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1700" b="1" u="none" strike="noStrike" dirty="0">
              <a:solidFill>
                <a:srgbClr val="156669"/>
              </a:solidFill>
              <a:latin typeface="Agrandir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090A8-5E6E-FF32-A779-C54B391AD143}"/>
              </a:ext>
            </a:extLst>
          </p:cNvPr>
          <p:cNvSpPr txBox="1"/>
          <p:nvPr/>
        </p:nvSpPr>
        <p:spPr>
          <a:xfrm>
            <a:off x="11677307" y="1787788"/>
            <a:ext cx="5791201" cy="202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Appointment Handling: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Patient initiates an appointment request through the UI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Request details stored in MySQL database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Confirmation sent to the patient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EB4C75-46B6-D5CA-EBD8-F7A33A1CB8C9}"/>
              </a:ext>
            </a:extLst>
          </p:cNvPr>
          <p:cNvSpPr txBox="1"/>
          <p:nvPr/>
        </p:nvSpPr>
        <p:spPr>
          <a:xfrm>
            <a:off x="11677307" y="4587377"/>
            <a:ext cx="5987717" cy="202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Doctor Dashboard: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Doctor authentication to access the dashboard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User-friendly UI for drug recommendation and appointment management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MySQL integration for data retrieval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4D48F4-11A0-1E58-E692-9BC0430740AF}"/>
              </a:ext>
            </a:extLst>
          </p:cNvPr>
          <p:cNvSpPr txBox="1"/>
          <p:nvPr/>
        </p:nvSpPr>
        <p:spPr>
          <a:xfrm>
            <a:off x="11821688" y="7547465"/>
            <a:ext cx="5791201" cy="202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b="1" u="none" strike="noStrike" dirty="0">
                <a:solidFill>
                  <a:srgbClr val="156669"/>
                </a:solidFill>
                <a:latin typeface="Agrandir Medium"/>
              </a:rPr>
              <a:t>Drug Name Recommendation Model: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Naive Bayes and Random Forest used for drug prediction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156669"/>
                </a:solidFill>
                <a:latin typeface="Agrandir Medium"/>
              </a:rPr>
              <a:t>Patient data retrieved for personalized drug recommendations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tree classifier&#10;&#10;Description automatically generated">
            <a:extLst>
              <a:ext uri="{FF2B5EF4-FFF2-40B4-BE49-F238E27FC236}">
                <a16:creationId xmlns:a16="http://schemas.microsoft.com/office/drawing/2014/main" id="{AF21E96D-6462-951A-D826-36262E4AC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2" y="1388504"/>
            <a:ext cx="5276673" cy="481567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679B8FB5-3762-CB44-4967-A391B4A4BAFF}"/>
              </a:ext>
            </a:extLst>
          </p:cNvPr>
          <p:cNvSpPr txBox="1"/>
          <p:nvPr/>
        </p:nvSpPr>
        <p:spPr>
          <a:xfrm>
            <a:off x="5638800" y="401053"/>
            <a:ext cx="792480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7999" b="1" dirty="0">
                <a:solidFill>
                  <a:srgbClr val="156669"/>
                </a:solidFill>
                <a:latin typeface="Public Sans"/>
              </a:rPr>
              <a:t>MODELS</a:t>
            </a:r>
            <a:endParaRPr lang="en-US" sz="7999" dirty="0">
              <a:solidFill>
                <a:srgbClr val="156669"/>
              </a:solidFill>
              <a:latin typeface="Public Sans"/>
            </a:endParaRP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E62A68A8-48A5-0879-50A8-752243D8EF58}"/>
              </a:ext>
            </a:extLst>
          </p:cNvPr>
          <p:cNvGrpSpPr/>
          <p:nvPr/>
        </p:nvGrpSpPr>
        <p:grpSpPr>
          <a:xfrm>
            <a:off x="514525" y="1388503"/>
            <a:ext cx="5276675" cy="4821694"/>
            <a:chOff x="0" y="0"/>
            <a:chExt cx="1721972" cy="1573495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007B04D9-8CBB-6FF9-F70F-13BBE12F8F2C}"/>
                </a:ext>
              </a:extLst>
            </p:cNvPr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ADCC36DF-BBA6-AF92-97C3-8480B3F417E1}"/>
                </a:ext>
              </a:extLst>
            </p:cNvPr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A64A4B56-940F-9795-83B9-1BB5AAC7AD55}"/>
              </a:ext>
            </a:extLst>
          </p:cNvPr>
          <p:cNvGrpSpPr/>
          <p:nvPr/>
        </p:nvGrpSpPr>
        <p:grpSpPr>
          <a:xfrm>
            <a:off x="6547774" y="5153526"/>
            <a:ext cx="5276675" cy="4821694"/>
            <a:chOff x="0" y="0"/>
            <a:chExt cx="1721972" cy="157349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0FD804D-4963-C434-F713-FC45C4525E91}"/>
                </a:ext>
              </a:extLst>
            </p:cNvPr>
            <p:cNvSpPr/>
            <p:nvPr/>
          </p:nvSpPr>
          <p:spPr>
            <a:xfrm>
              <a:off x="0" y="0"/>
              <a:ext cx="1721972" cy="1573495"/>
            </a:xfrm>
            <a:custGeom>
              <a:avLst/>
              <a:gdLst/>
              <a:ahLst/>
              <a:cxnLst/>
              <a:rect l="l" t="t" r="r" b="b"/>
              <a:pathLst>
                <a:path w="1721972" h="1573495">
                  <a:moveTo>
                    <a:pt x="22008" y="0"/>
                  </a:moveTo>
                  <a:lnTo>
                    <a:pt x="1699964" y="0"/>
                  </a:lnTo>
                  <a:cubicBezTo>
                    <a:pt x="1705801" y="0"/>
                    <a:pt x="1711399" y="2319"/>
                    <a:pt x="1715526" y="6446"/>
                  </a:cubicBezTo>
                  <a:cubicBezTo>
                    <a:pt x="1719654" y="10573"/>
                    <a:pt x="1721972" y="16171"/>
                    <a:pt x="1721972" y="22008"/>
                  </a:cubicBezTo>
                  <a:lnTo>
                    <a:pt x="1721972" y="1551487"/>
                  </a:lnTo>
                  <a:cubicBezTo>
                    <a:pt x="1721972" y="1563642"/>
                    <a:pt x="1712119" y="1573495"/>
                    <a:pt x="1699964" y="1573495"/>
                  </a:cubicBezTo>
                  <a:lnTo>
                    <a:pt x="22008" y="1573495"/>
                  </a:lnTo>
                  <a:cubicBezTo>
                    <a:pt x="16171" y="1573495"/>
                    <a:pt x="10573" y="1571177"/>
                    <a:pt x="6446" y="1567050"/>
                  </a:cubicBezTo>
                  <a:cubicBezTo>
                    <a:pt x="2319" y="1562922"/>
                    <a:pt x="0" y="1557324"/>
                    <a:pt x="0" y="1551487"/>
                  </a:cubicBezTo>
                  <a:lnTo>
                    <a:pt x="0" y="22008"/>
                  </a:lnTo>
                  <a:cubicBezTo>
                    <a:pt x="0" y="16171"/>
                    <a:pt x="2319" y="10573"/>
                    <a:pt x="6446" y="6446"/>
                  </a:cubicBezTo>
                  <a:cubicBezTo>
                    <a:pt x="10573" y="2319"/>
                    <a:pt x="16171" y="0"/>
                    <a:pt x="22008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E8D0E655-843A-4F0D-7222-F389AA3471D9}"/>
                </a:ext>
              </a:extLst>
            </p:cNvPr>
            <p:cNvSpPr txBox="1"/>
            <p:nvPr/>
          </p:nvSpPr>
          <p:spPr>
            <a:xfrm>
              <a:off x="0" y="-38100"/>
              <a:ext cx="1721972" cy="1611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19D96-7BBC-23A2-C77F-A203E84A76E9}"/>
              </a:ext>
            </a:extLst>
          </p:cNvPr>
          <p:cNvSpPr txBox="1"/>
          <p:nvPr/>
        </p:nvSpPr>
        <p:spPr>
          <a:xfrm>
            <a:off x="762000" y="1714500"/>
            <a:ext cx="4648200" cy="555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b="1" dirty="0">
                <a:solidFill>
                  <a:srgbClr val="156669"/>
                </a:solidFill>
                <a:latin typeface="Agrandir Medium"/>
              </a:rPr>
              <a:t>Disease Prediction Model Selection: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Employing the Decision Tree model for disease prediction within BayMax, achieving a robust mean accuracy of 90%.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The serialized Decision Tree model is exported as a pickle file, enabling seamless integration and retrieval for real-time predictions.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E845CD-0575-4A04-8051-C6905E92A15B}"/>
              </a:ext>
            </a:extLst>
          </p:cNvPr>
          <p:cNvSpPr txBox="1"/>
          <p:nvPr/>
        </p:nvSpPr>
        <p:spPr>
          <a:xfrm>
            <a:off x="6698753" y="5573737"/>
            <a:ext cx="4731247" cy="3864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b="1" dirty="0">
                <a:solidFill>
                  <a:srgbClr val="156669"/>
                </a:solidFill>
                <a:latin typeface="Agrandir Medium"/>
              </a:rPr>
              <a:t>Drug Recommendation Model Choice: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Opting for the Random Forest model for drug recommendation, showcasing a mean accuracy of 75%.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6669"/>
                </a:solidFill>
                <a:latin typeface="Agrandir Medium"/>
              </a:rPr>
              <a:t>The Random Forest model is serialized into a pickle file, facilitating efficient usage and integration into the doctor dashboard for personalized drug recommendations.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1</a:t>
            </a:r>
          </a:p>
        </p:txBody>
      </p:sp>
      <p:pic>
        <p:nvPicPr>
          <p:cNvPr id="9" name="Picture 8" descr="A person in a white coat&#10;&#10;Description automatically generated">
            <a:extLst>
              <a:ext uri="{FF2B5EF4-FFF2-40B4-BE49-F238E27FC236}">
                <a16:creationId xmlns:a16="http://schemas.microsoft.com/office/drawing/2014/main" id="{4FBBEE75-11CC-17D4-28FE-725C99336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500"/>
            <a:ext cx="8382000" cy="5238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0ACC27-35B5-9981-9ACB-ED0DA509D4CF}"/>
              </a:ext>
            </a:extLst>
          </p:cNvPr>
          <p:cNvSpPr txBox="1"/>
          <p:nvPr/>
        </p:nvSpPr>
        <p:spPr>
          <a:xfrm>
            <a:off x="2356514" y="695325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Home page of the website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pic>
        <p:nvPicPr>
          <p:cNvPr id="12" name="Picture 11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258071F9-0070-159D-5D7C-F6A633C00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63" y="1724525"/>
            <a:ext cx="6320590" cy="395036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9DBF421-8182-06C8-9147-85AB96877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5" y="5822213"/>
            <a:ext cx="6380088" cy="398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488446-6BD5-9171-2EDC-C5380BD7EBA6}"/>
              </a:ext>
            </a:extLst>
          </p:cNvPr>
          <p:cNvSpPr txBox="1"/>
          <p:nvPr/>
        </p:nvSpPr>
        <p:spPr>
          <a:xfrm>
            <a:off x="10439400" y="978771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About page of the website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66C78E97-6177-67CF-3041-03181C725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43100"/>
            <a:ext cx="8153400" cy="579120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32792692-3537-8757-DE33-9E447E53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43100"/>
            <a:ext cx="8458200" cy="579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1E1847-FE7B-740A-F89B-1E4504FD11C0}"/>
              </a:ext>
            </a:extLst>
          </p:cNvPr>
          <p:cNvSpPr txBox="1"/>
          <p:nvPr/>
        </p:nvSpPr>
        <p:spPr>
          <a:xfrm>
            <a:off x="3200400" y="788670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Registration page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42CAAA-6AD8-761F-0776-A1BE41D75690}"/>
              </a:ext>
            </a:extLst>
          </p:cNvPr>
          <p:cNvSpPr txBox="1"/>
          <p:nvPr/>
        </p:nvSpPr>
        <p:spPr>
          <a:xfrm>
            <a:off x="12496800" y="7880684"/>
            <a:ext cx="4648200" cy="174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Login Page</a:t>
            </a: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D735569A-D5D4-0BC4-AF25-0AC723D5887D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12F1B-D98D-F440-715A-D1DAC312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94790"/>
            <a:ext cx="10515600" cy="6572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858F8-9CA9-2C0F-4C42-EAD0DFE6AFAA}"/>
              </a:ext>
            </a:extLst>
          </p:cNvPr>
          <p:cNvSpPr txBox="1"/>
          <p:nvPr/>
        </p:nvSpPr>
        <p:spPr>
          <a:xfrm>
            <a:off x="7696200" y="8304480"/>
            <a:ext cx="4648200" cy="217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260"/>
              </a:lnSpc>
            </a:pPr>
            <a:r>
              <a:rPr lang="en-US" sz="2000" b="1" dirty="0">
                <a:solidFill>
                  <a:srgbClr val="156669"/>
                </a:solidFill>
                <a:latin typeface="Agrandir Medium"/>
              </a:rPr>
              <a:t>Database structure</a:t>
            </a:r>
          </a:p>
          <a:p>
            <a:pPr marL="285750" indent="-28575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6669"/>
              </a:solidFill>
              <a:latin typeface="Agrandir Medium"/>
            </a:endParaRPr>
          </a:p>
          <a:p>
            <a:pPr algn="just">
              <a:lnSpc>
                <a:spcPts val="3260"/>
              </a:lnSpc>
            </a:pPr>
            <a:endParaRPr lang="en-US" sz="1800" u="none" strike="noStrike" dirty="0">
              <a:solidFill>
                <a:srgbClr val="156669"/>
              </a:solidFill>
              <a:latin typeface="Agrandir Medium"/>
            </a:endParaRPr>
          </a:p>
          <a:p>
            <a:pPr marL="342900" indent="-342900" algn="just">
              <a:lnSpc>
                <a:spcPts val="326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grandir Medium"/>
            </a:endParaRPr>
          </a:p>
          <a:p>
            <a:pPr>
              <a:lnSpc>
                <a:spcPts val="3260"/>
              </a:lnSpc>
            </a:pPr>
            <a:endParaRPr lang="en-US" sz="1800" dirty="0">
              <a:solidFill>
                <a:srgbClr val="FBF6F1"/>
              </a:solidFill>
              <a:latin typeface="Agrandir Medium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E8B0E022-832C-FEB4-2828-7D79DCFAD3D9}"/>
              </a:ext>
            </a:extLst>
          </p:cNvPr>
          <p:cNvSpPr txBox="1"/>
          <p:nvPr/>
        </p:nvSpPr>
        <p:spPr>
          <a:xfrm>
            <a:off x="2356514" y="647700"/>
            <a:ext cx="13721686" cy="745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156669"/>
                </a:solidFill>
                <a:latin typeface="Public Sans"/>
              </a:rPr>
              <a:t>PATIENT OUTPUT PT.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887</Words>
  <Application>Microsoft Macintosh PowerPoint</Application>
  <PresentationFormat>Custom</PresentationFormat>
  <Paragraphs>147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Agrandir Medium</vt:lpstr>
      <vt:lpstr>Arial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Illustrated Medical Center Presentation</dc:title>
  <cp:lastModifiedBy>Manasvini Nittala</cp:lastModifiedBy>
  <cp:revision>52</cp:revision>
  <dcterms:created xsi:type="dcterms:W3CDTF">2006-08-16T00:00:00Z</dcterms:created>
  <dcterms:modified xsi:type="dcterms:W3CDTF">2023-12-13T03:22:41Z</dcterms:modified>
  <dc:identifier>DAF2zz9FTe4</dc:identifier>
</cp:coreProperties>
</file>